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100327"/>
            <a:ext cx="9144000" cy="3720465"/>
          </a:xfrm>
          <a:custGeom>
            <a:avLst/>
            <a:gdLst/>
            <a:ahLst/>
            <a:cxnLst/>
            <a:rect l="l" t="t" r="r" b="b"/>
            <a:pathLst>
              <a:path w="9144000" h="3720465">
                <a:moveTo>
                  <a:pt x="9052560" y="0"/>
                </a:moveTo>
                <a:lnTo>
                  <a:pt x="9041892" y="0"/>
                </a:lnTo>
                <a:lnTo>
                  <a:pt x="0" y="12"/>
                </a:lnTo>
                <a:lnTo>
                  <a:pt x="0" y="10668"/>
                </a:lnTo>
                <a:lnTo>
                  <a:pt x="9041892" y="10668"/>
                </a:lnTo>
                <a:lnTo>
                  <a:pt x="9041892" y="1991868"/>
                </a:lnTo>
                <a:lnTo>
                  <a:pt x="9052560" y="1991868"/>
                </a:lnTo>
                <a:lnTo>
                  <a:pt x="9052560" y="0"/>
                </a:lnTo>
                <a:close/>
              </a:path>
              <a:path w="9144000" h="3720465">
                <a:moveTo>
                  <a:pt x="9144000" y="2199132"/>
                </a:moveTo>
                <a:lnTo>
                  <a:pt x="9052560" y="2199132"/>
                </a:lnTo>
                <a:lnTo>
                  <a:pt x="9052560" y="2095500"/>
                </a:lnTo>
                <a:lnTo>
                  <a:pt x="9041892" y="2095500"/>
                </a:lnTo>
                <a:lnTo>
                  <a:pt x="9041892" y="2199132"/>
                </a:lnTo>
                <a:lnTo>
                  <a:pt x="9041892" y="2897124"/>
                </a:lnTo>
                <a:lnTo>
                  <a:pt x="9041892" y="3709416"/>
                </a:lnTo>
                <a:lnTo>
                  <a:pt x="0" y="3709416"/>
                </a:lnTo>
                <a:lnTo>
                  <a:pt x="0" y="3720084"/>
                </a:lnTo>
                <a:lnTo>
                  <a:pt x="9041892" y="3720084"/>
                </a:lnTo>
                <a:lnTo>
                  <a:pt x="9044940" y="3720084"/>
                </a:lnTo>
                <a:lnTo>
                  <a:pt x="9052560" y="3720084"/>
                </a:lnTo>
                <a:lnTo>
                  <a:pt x="9052560" y="2897124"/>
                </a:lnTo>
                <a:lnTo>
                  <a:pt x="9144000" y="2897124"/>
                </a:lnTo>
                <a:lnTo>
                  <a:pt x="9144000" y="2199132"/>
                </a:lnTo>
                <a:close/>
              </a:path>
            </a:pathLst>
          </a:custGeom>
          <a:solidFill>
            <a:srgbClr val="54A22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041892" y="3092195"/>
            <a:ext cx="102235" cy="104139"/>
          </a:xfrm>
          <a:custGeom>
            <a:avLst/>
            <a:gdLst/>
            <a:ahLst/>
            <a:cxnLst/>
            <a:rect l="l" t="t" r="r" b="b"/>
            <a:pathLst>
              <a:path w="102234" h="104139">
                <a:moveTo>
                  <a:pt x="102107" y="0"/>
                </a:moveTo>
                <a:lnTo>
                  <a:pt x="0" y="0"/>
                </a:lnTo>
                <a:lnTo>
                  <a:pt x="0" y="103631"/>
                </a:lnTo>
                <a:lnTo>
                  <a:pt x="102107" y="103631"/>
                </a:lnTo>
                <a:lnTo>
                  <a:pt x="102107" y="0"/>
                </a:lnTo>
                <a:close/>
              </a:path>
            </a:pathLst>
          </a:custGeom>
          <a:solidFill>
            <a:srgbClr val="DD02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278623" y="4850891"/>
            <a:ext cx="1754124" cy="28346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717535" y="348995"/>
            <a:ext cx="1083564" cy="43433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5777" y="331723"/>
            <a:ext cx="3091179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6146" y="1379092"/>
            <a:ext cx="6365240" cy="2937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67359" y="4909064"/>
            <a:ext cx="378714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#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Robotics</a:t>
            </a:r>
            <a:r>
              <a:rPr dirty="0" spc="-145"/>
              <a:t> </a:t>
            </a:r>
            <a:r>
              <a:rPr dirty="0" spc="-5"/>
              <a:t>Assessments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1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168" y="707263"/>
            <a:ext cx="7085965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Arial"/>
                <a:cs typeface="Arial"/>
              </a:rPr>
              <a:t>Interactive </a:t>
            </a:r>
            <a:r>
              <a:rPr dirty="0" sz="1500">
                <a:latin typeface="Arial"/>
                <a:cs typeface="Arial"/>
              </a:rPr>
              <a:t>Group </a:t>
            </a:r>
            <a:r>
              <a:rPr dirty="0" sz="1500" spc="-5">
                <a:latin typeface="Arial"/>
                <a:cs typeface="Arial"/>
              </a:rPr>
              <a:t>Activity: </a:t>
            </a:r>
            <a:r>
              <a:rPr dirty="0" sz="1500">
                <a:solidFill>
                  <a:srgbClr val="00AFEF"/>
                </a:solidFill>
                <a:latin typeface="Arial"/>
                <a:cs typeface="Arial"/>
              </a:rPr>
              <a:t>Name of </a:t>
            </a:r>
            <a:r>
              <a:rPr dirty="0" sz="1500" spc="-5">
                <a:solidFill>
                  <a:srgbClr val="00AFEF"/>
                </a:solidFill>
                <a:latin typeface="Arial"/>
                <a:cs typeface="Arial"/>
              </a:rPr>
              <a:t>Process </a:t>
            </a:r>
            <a:r>
              <a:rPr dirty="0" sz="1500">
                <a:latin typeface="Arial"/>
                <a:cs typeface="Arial"/>
              </a:rPr>
              <a:t>(e.g. production warehouse/filling</a:t>
            </a:r>
            <a:r>
              <a:rPr dirty="0" sz="1500" spc="-135">
                <a:latin typeface="Arial"/>
                <a:cs typeface="Arial"/>
              </a:rPr>
              <a:t> </a:t>
            </a:r>
            <a:r>
              <a:rPr dirty="0" sz="1500">
                <a:latin typeface="Arial"/>
                <a:cs typeface="Arial"/>
              </a:rPr>
              <a:t>plant)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2493" y="1167129"/>
            <a:ext cx="179578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Detail automation process</a:t>
            </a:r>
            <a:r>
              <a:rPr dirty="0" sz="1050" spc="-75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(C)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92493" y="1345132"/>
            <a:ext cx="1795145" cy="268160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297180" indent="-285115">
              <a:lnSpc>
                <a:spcPct val="100000"/>
              </a:lnSpc>
              <a:spcBef>
                <a:spcPts val="660"/>
              </a:spcBef>
              <a:buSzPct val="109523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Start point in</a:t>
            </a:r>
            <a:r>
              <a:rPr dirty="0" sz="1050" spc="-105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process:</a:t>
            </a:r>
            <a:endParaRPr sz="1050">
              <a:latin typeface="Arial"/>
              <a:cs typeface="Arial"/>
            </a:endParaRPr>
          </a:p>
          <a:p>
            <a:pPr marL="297180" indent="-285115">
              <a:lnSpc>
                <a:spcPct val="100000"/>
              </a:lnSpc>
              <a:spcBef>
                <a:spcPts val="705"/>
              </a:spcBef>
              <a:buSzPct val="109523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End point in</a:t>
            </a:r>
            <a:r>
              <a:rPr dirty="0" sz="1050" spc="-9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process:</a:t>
            </a:r>
            <a:endParaRPr sz="1050">
              <a:latin typeface="Arial"/>
              <a:cs typeface="Arial"/>
            </a:endParaRPr>
          </a:p>
          <a:p>
            <a:pPr marL="297180" indent="-285115">
              <a:lnSpc>
                <a:spcPct val="100000"/>
              </a:lnSpc>
              <a:spcBef>
                <a:spcPts val="700"/>
              </a:spcBef>
              <a:buSzPct val="109523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Inputs:</a:t>
            </a:r>
            <a:endParaRPr sz="1050">
              <a:latin typeface="Arial"/>
              <a:cs typeface="Arial"/>
            </a:endParaRPr>
          </a:p>
          <a:p>
            <a:pPr marL="297180" indent="-285115">
              <a:lnSpc>
                <a:spcPct val="100000"/>
              </a:lnSpc>
              <a:spcBef>
                <a:spcPts val="695"/>
              </a:spcBef>
              <a:buSzPct val="109523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Outputs:</a:t>
            </a:r>
            <a:endParaRPr sz="1050">
              <a:latin typeface="Arial"/>
              <a:cs typeface="Arial"/>
            </a:endParaRPr>
          </a:p>
          <a:p>
            <a:pPr marL="297180" marR="5080" indent="-285115">
              <a:lnSpc>
                <a:spcPct val="100000"/>
              </a:lnSpc>
              <a:spcBef>
                <a:spcPts val="710"/>
              </a:spcBef>
              <a:buSzPct val="109523"/>
              <a:buFont typeface="Wingdings"/>
              <a:buChar char=""/>
              <a:tabLst>
                <a:tab pos="297180" algn="l"/>
                <a:tab pos="297815" algn="l"/>
              </a:tabLst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Main process steps </a:t>
            </a:r>
            <a:r>
              <a:rPr dirty="0" sz="1050" spc="-5">
                <a:solidFill>
                  <a:srgbClr val="0090C5"/>
                </a:solidFill>
                <a:latin typeface="Arial"/>
                <a:cs typeface="Arial"/>
              </a:rPr>
              <a:t>to</a:t>
            </a:r>
            <a:r>
              <a:rPr dirty="0" sz="1050" spc="-10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be  automated</a:t>
            </a:r>
            <a:endParaRPr sz="1050">
              <a:latin typeface="Arial"/>
              <a:cs typeface="Arial"/>
            </a:endParaRPr>
          </a:p>
          <a:p>
            <a:pPr marL="212090">
              <a:lnSpc>
                <a:spcPct val="100000"/>
              </a:lnSpc>
              <a:spcBef>
                <a:spcPts val="595"/>
              </a:spcBef>
              <a:tabLst>
                <a:tab pos="498475" algn="l"/>
              </a:tabLst>
            </a:pPr>
            <a:r>
              <a:rPr dirty="0" sz="1150" spc="-5">
                <a:solidFill>
                  <a:srgbClr val="0090C5"/>
                </a:solidFill>
                <a:latin typeface="Arial"/>
                <a:cs typeface="Arial"/>
              </a:rPr>
              <a:t>1.	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endParaRPr sz="1050">
              <a:latin typeface="Arial"/>
              <a:cs typeface="Arial"/>
            </a:endParaRPr>
          </a:p>
          <a:p>
            <a:pPr marL="212090">
              <a:lnSpc>
                <a:spcPct val="100000"/>
              </a:lnSpc>
              <a:spcBef>
                <a:spcPts val="580"/>
              </a:spcBef>
              <a:tabLst>
                <a:tab pos="498475" algn="l"/>
              </a:tabLst>
            </a:pPr>
            <a:r>
              <a:rPr dirty="0" sz="1150" spc="-5">
                <a:solidFill>
                  <a:srgbClr val="0090C5"/>
                </a:solidFill>
                <a:latin typeface="Arial"/>
                <a:cs typeface="Arial"/>
              </a:rPr>
              <a:t>2.	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endParaRPr sz="1050">
              <a:latin typeface="Arial"/>
              <a:cs typeface="Arial"/>
            </a:endParaRPr>
          </a:p>
          <a:p>
            <a:pPr marL="212090">
              <a:lnSpc>
                <a:spcPct val="100000"/>
              </a:lnSpc>
              <a:spcBef>
                <a:spcPts val="585"/>
              </a:spcBef>
              <a:tabLst>
                <a:tab pos="498475" algn="l"/>
              </a:tabLst>
            </a:pPr>
            <a:r>
              <a:rPr dirty="0" sz="1150" spc="-5">
                <a:solidFill>
                  <a:srgbClr val="0090C5"/>
                </a:solidFill>
                <a:latin typeface="Arial"/>
                <a:cs typeface="Arial"/>
              </a:rPr>
              <a:t>3.	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endParaRPr sz="1050">
              <a:latin typeface="Arial"/>
              <a:cs typeface="Arial"/>
            </a:endParaRPr>
          </a:p>
          <a:p>
            <a:pPr marL="212090">
              <a:lnSpc>
                <a:spcPct val="100000"/>
              </a:lnSpc>
              <a:spcBef>
                <a:spcPts val="580"/>
              </a:spcBef>
              <a:tabLst>
                <a:tab pos="498475" algn="l"/>
              </a:tabLst>
            </a:pPr>
            <a:r>
              <a:rPr dirty="0" sz="1150" spc="-5">
                <a:solidFill>
                  <a:srgbClr val="0090C5"/>
                </a:solidFill>
                <a:latin typeface="Arial"/>
                <a:cs typeface="Arial"/>
              </a:rPr>
              <a:t>4.	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200" spc="-25">
                <a:solidFill>
                  <a:srgbClr val="0090C5"/>
                </a:solidFill>
                <a:latin typeface="Arial"/>
                <a:cs typeface="Arial"/>
              </a:rPr>
              <a:t>Total </a:t>
            </a:r>
            <a:r>
              <a:rPr dirty="0" sz="1200">
                <a:solidFill>
                  <a:srgbClr val="0090C5"/>
                </a:solidFill>
                <a:latin typeface="Arial"/>
                <a:cs typeface="Arial"/>
              </a:rPr>
              <a:t>cost estimation</a:t>
            </a:r>
            <a:r>
              <a:rPr dirty="0" sz="1200" spc="-8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90C5"/>
                </a:solidFill>
                <a:latin typeface="Arial"/>
                <a:cs typeface="Arial"/>
              </a:rPr>
              <a:t>(D)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72450" y="4001072"/>
            <a:ext cx="508634" cy="523875"/>
          </a:xfrm>
          <a:prstGeom prst="rect">
            <a:avLst/>
          </a:prstGeom>
        </p:spPr>
        <p:txBody>
          <a:bodyPr wrap="square" lIns="0" tIns="1016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D: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r>
              <a:rPr dirty="0" sz="1050" spc="-12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k€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E: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r>
              <a:rPr dirty="0" sz="1050" spc="-12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k€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92493" y="4001072"/>
            <a:ext cx="508634" cy="772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55300"/>
              </a:lnSpc>
              <a:spcBef>
                <a:spcPts val="100"/>
              </a:spcBef>
            </a:pP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A: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r>
              <a:rPr dirty="0" sz="1050" spc="-105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k€ 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B: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r>
              <a:rPr dirty="0" sz="1050" spc="-11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k€ 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C: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…</a:t>
            </a:r>
            <a:r>
              <a:rPr dirty="0" sz="1050" spc="-114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k€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5815" y="1139697"/>
            <a:ext cx="58527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25470" algn="l"/>
              </a:tabLst>
            </a:pPr>
            <a:r>
              <a:rPr dirty="0" baseline="2314" sz="1800">
                <a:solidFill>
                  <a:srgbClr val="0090C5"/>
                </a:solidFill>
                <a:latin typeface="Arial"/>
                <a:cs typeface="Arial"/>
              </a:rPr>
              <a:t>List</a:t>
            </a:r>
            <a:r>
              <a:rPr dirty="0" baseline="2314" sz="1800" spc="-15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0090C5"/>
                </a:solidFill>
                <a:latin typeface="Arial"/>
                <a:cs typeface="Arial"/>
              </a:rPr>
              <a:t>ideas</a:t>
            </a:r>
            <a:r>
              <a:rPr dirty="0" baseline="2314" sz="1800" spc="-3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baseline="2314" sz="1800">
                <a:solidFill>
                  <a:srgbClr val="0090C5"/>
                </a:solidFill>
                <a:latin typeface="Arial"/>
                <a:cs typeface="Arial"/>
              </a:rPr>
              <a:t>(A)	</a:t>
            </a:r>
            <a:r>
              <a:rPr dirty="0" sz="1200" spc="-15">
                <a:solidFill>
                  <a:srgbClr val="0090C5"/>
                </a:solidFill>
                <a:latin typeface="Arial"/>
                <a:cs typeface="Arial"/>
              </a:rPr>
              <a:t>Vote </a:t>
            </a:r>
            <a:r>
              <a:rPr dirty="0" sz="1200" spc="-45">
                <a:solidFill>
                  <a:srgbClr val="0090C5"/>
                </a:solidFill>
                <a:latin typeface="Arial"/>
                <a:cs typeface="Arial"/>
              </a:rPr>
              <a:t>Top </a:t>
            </a:r>
            <a:r>
              <a:rPr dirty="0" sz="1200" spc="-5">
                <a:solidFill>
                  <a:srgbClr val="0090C5"/>
                </a:solidFill>
                <a:latin typeface="Arial"/>
                <a:cs typeface="Arial"/>
              </a:rPr>
              <a:t>1 </a:t>
            </a:r>
            <a:r>
              <a:rPr dirty="0" sz="1200">
                <a:solidFill>
                  <a:srgbClr val="0090C5"/>
                </a:solidFill>
                <a:latin typeface="Arial"/>
                <a:cs typeface="Arial"/>
              </a:rPr>
              <a:t>(B) </a:t>
            </a:r>
            <a:r>
              <a:rPr dirty="0" sz="800">
                <a:solidFill>
                  <a:srgbClr val="676767"/>
                </a:solidFill>
                <a:latin typeface="Arial"/>
                <a:cs typeface="Arial"/>
              </a:rPr>
              <a:t>5 </a:t>
            </a:r>
            <a:r>
              <a:rPr dirty="0" sz="800" spc="-5">
                <a:solidFill>
                  <a:srgbClr val="676767"/>
                </a:solidFill>
                <a:latin typeface="Arial"/>
                <a:cs typeface="Arial"/>
              </a:rPr>
              <a:t>votes, one from each</a:t>
            </a:r>
            <a:r>
              <a:rPr dirty="0" sz="800" spc="75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676767"/>
                </a:solidFill>
                <a:latin typeface="Arial"/>
                <a:cs typeface="Arial"/>
              </a:rPr>
              <a:t>team-member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306146" y="1379092"/>
          <a:ext cx="6365240" cy="29375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650"/>
                <a:gridCol w="1628775"/>
                <a:gridCol w="1171575"/>
                <a:gridCol w="63500"/>
                <a:gridCol w="306704"/>
                <a:gridCol w="1701164"/>
                <a:gridCol w="1223644"/>
              </a:tblGrid>
              <a:tr h="251460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0C5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Name of</a:t>
                      </a:r>
                      <a:r>
                        <a:rPr dirty="0" sz="1050" spc="-3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idea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0C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105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Aut.</a:t>
                      </a: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Drivers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0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5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#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0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Main</a:t>
                      </a:r>
                      <a:r>
                        <a:rPr dirty="0" sz="9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driver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0C5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Value</a:t>
                      </a:r>
                      <a:r>
                        <a:rPr dirty="0" sz="900" spc="-2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contribution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0C5"/>
                    </a:solidFill>
                  </a:tcPr>
                </a:tc>
              </a:tr>
              <a:tr h="408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</a:tr>
              <a:tr h="3239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</a:tr>
              <a:tr h="3239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</a:tr>
              <a:tr h="324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</a:tr>
              <a:tr h="3239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</a:tr>
              <a:tr h="320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 gridSpan="4" rowSpan="3"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dirty="0" sz="800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Vote </a:t>
                      </a:r>
                      <a:r>
                        <a:rPr dirty="0" sz="800" spc="-5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of process owner </a:t>
                      </a:r>
                      <a:r>
                        <a:rPr dirty="0" sz="800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800" spc="-5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used as</a:t>
                      </a:r>
                      <a:r>
                        <a:rPr dirty="0" sz="800" spc="60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tie-breaker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08915" marR="474980" indent="-105410">
                        <a:lnSpc>
                          <a:spcPct val="100000"/>
                        </a:lnSpc>
                      </a:pPr>
                      <a:r>
                        <a:rPr dirty="0" sz="1000" spc="-5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* Potential savings in </a:t>
                      </a:r>
                      <a:r>
                        <a:rPr dirty="0" sz="1000" spc="-10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quality, </a:t>
                      </a:r>
                      <a:r>
                        <a:rPr dirty="0" sz="1000" spc="-5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re-work avoidance,  additional </a:t>
                      </a:r>
                      <a:r>
                        <a:rPr dirty="0" sz="1000" spc="-10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capacity, </a:t>
                      </a:r>
                      <a:r>
                        <a:rPr dirty="0" sz="1000" spc="-5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reduced </a:t>
                      </a:r>
                      <a:r>
                        <a:rPr dirty="0" sz="1000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man</a:t>
                      </a:r>
                      <a:r>
                        <a:rPr dirty="0" sz="1000" spc="-10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solidFill>
                            <a:srgbClr val="676767"/>
                          </a:solidFill>
                          <a:latin typeface="Arial"/>
                          <a:cs typeface="Arial"/>
                        </a:rPr>
                        <a:t>hours,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39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14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DBEA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40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14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EDF5"/>
                    </a:solidFill>
                  </a:tcPr>
                </a:tc>
                <a:tc gridSpan="4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3429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320546" y="4483100"/>
            <a:ext cx="34378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solidFill>
                  <a:srgbClr val="DC001B"/>
                </a:solidFill>
                <a:latin typeface="Arial"/>
                <a:cs typeface="Arial"/>
              </a:rPr>
              <a:t>Results being </a:t>
            </a:r>
            <a:r>
              <a:rPr dirty="0" sz="1400" spc="-5">
                <a:solidFill>
                  <a:srgbClr val="DC001B"/>
                </a:solidFill>
                <a:latin typeface="Arial"/>
                <a:cs typeface="Arial"/>
              </a:rPr>
              <a:t>made available</a:t>
            </a:r>
            <a:r>
              <a:rPr dirty="0" sz="1400" spc="-80">
                <a:solidFill>
                  <a:srgbClr val="DC001B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DC001B"/>
                </a:solidFill>
                <a:latin typeface="Arial"/>
                <a:cs typeface="Arial"/>
              </a:rPr>
              <a:t>anonymously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777" y="1053436"/>
            <a:ext cx="3629660" cy="131191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770"/>
              </a:spcBef>
              <a:buClr>
                <a:srgbClr val="DC001B"/>
              </a:buClr>
              <a:buSzPct val="107407"/>
              <a:buFont typeface="Wingdings"/>
              <a:buChar char=""/>
              <a:tabLst>
                <a:tab pos="227329" algn="l"/>
                <a:tab pos="227965" algn="l"/>
              </a:tabLst>
            </a:pPr>
            <a:r>
              <a:rPr dirty="0" sz="1350" b="1">
                <a:latin typeface="Arial"/>
                <a:cs typeface="Arial"/>
              </a:rPr>
              <a:t>Process</a:t>
            </a:r>
            <a:endParaRPr sz="1350">
              <a:latin typeface="Arial"/>
              <a:cs typeface="Arial"/>
            </a:endParaRPr>
          </a:p>
          <a:p>
            <a:pPr lvl="1" marL="402590" indent="-198755">
              <a:lnSpc>
                <a:spcPct val="100000"/>
              </a:lnSpc>
              <a:spcBef>
                <a:spcPts val="605"/>
              </a:spcBef>
              <a:buSzPct val="109090"/>
              <a:buAutoNum type="arabicPeriod"/>
              <a:tabLst>
                <a:tab pos="403225" algn="l"/>
              </a:tabLst>
            </a:pP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Select </a:t>
            </a:r>
            <a:r>
              <a:rPr dirty="0" sz="1100">
                <a:solidFill>
                  <a:srgbClr val="DC001B"/>
                </a:solidFill>
                <a:latin typeface="Arial"/>
                <a:cs typeface="Arial"/>
              </a:rPr>
              <a:t>Process </a:t>
            </a:r>
            <a:r>
              <a:rPr dirty="0" sz="1100" spc="-5">
                <a:solidFill>
                  <a:srgbClr val="DC001B"/>
                </a:solidFill>
                <a:latin typeface="Arial"/>
                <a:cs typeface="Arial"/>
              </a:rPr>
              <a:t>Owner</a:t>
            </a: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, </a:t>
            </a:r>
            <a:r>
              <a:rPr dirty="0" sz="1100" spc="-5">
                <a:solidFill>
                  <a:srgbClr val="DC001B"/>
                </a:solidFill>
                <a:latin typeface="Arial"/>
                <a:cs typeface="Arial"/>
              </a:rPr>
              <a:t>Moderator </a:t>
            </a: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and </a:t>
            </a:r>
            <a:r>
              <a:rPr dirty="0" sz="1100" spc="-5">
                <a:solidFill>
                  <a:srgbClr val="DC001B"/>
                </a:solidFill>
                <a:latin typeface="Arial"/>
                <a:cs typeface="Arial"/>
              </a:rPr>
              <a:t>Protocolist</a:t>
            </a:r>
            <a:endParaRPr sz="1100">
              <a:latin typeface="Arial"/>
              <a:cs typeface="Arial"/>
            </a:endParaRPr>
          </a:p>
          <a:p>
            <a:pPr lvl="1" marL="402590" indent="-198755">
              <a:lnSpc>
                <a:spcPts val="1430"/>
              </a:lnSpc>
              <a:spcBef>
                <a:spcPts val="590"/>
              </a:spcBef>
              <a:buSzPct val="109090"/>
              <a:buAutoNum type="arabicPeriod"/>
              <a:tabLst>
                <a:tab pos="403225" algn="l"/>
              </a:tabLst>
            </a:pP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Name and </a:t>
            </a: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describe </a:t>
            </a: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process </a:t>
            </a: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(verbal </a:t>
            </a: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– no</a:t>
            </a:r>
            <a:r>
              <a:rPr dirty="0" sz="1100" spc="-70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document)</a:t>
            </a:r>
            <a:endParaRPr sz="1100">
              <a:latin typeface="Arial"/>
              <a:cs typeface="Arial"/>
            </a:endParaRPr>
          </a:p>
          <a:p>
            <a:pPr marL="402590">
              <a:lnSpc>
                <a:spcPts val="1250"/>
              </a:lnSpc>
            </a:pP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(e.g. QC-Lab at a production</a:t>
            </a:r>
            <a:r>
              <a:rPr dirty="0" sz="1050" spc="-65" i="1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site,</a:t>
            </a:r>
            <a:endParaRPr sz="1050">
              <a:latin typeface="Arial"/>
              <a:cs typeface="Arial"/>
            </a:endParaRPr>
          </a:p>
          <a:p>
            <a:pPr marL="402590" marR="719455">
              <a:lnSpc>
                <a:spcPct val="100000"/>
              </a:lnSpc>
            </a:pP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R&amp;D-Lab, Warehouse, Packaging</a:t>
            </a:r>
            <a:r>
              <a:rPr dirty="0" sz="1050" spc="-80" i="1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Facility, 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Pharmaceutical Plant, Filling</a:t>
            </a:r>
            <a:r>
              <a:rPr dirty="0" sz="1050" spc="-65" i="1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Plant)</a:t>
            </a:r>
            <a:endParaRPr sz="1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7445" y="2357979"/>
            <a:ext cx="2178050" cy="506730"/>
          </a:xfrm>
          <a:prstGeom prst="rect">
            <a:avLst/>
          </a:prstGeom>
        </p:spPr>
        <p:txBody>
          <a:bodyPr wrap="square" lIns="0" tIns="8255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650"/>
              </a:spcBef>
              <a:buClr>
                <a:srgbClr val="519F24"/>
              </a:buClr>
              <a:buSzPct val="109523"/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050">
                <a:latin typeface="Arial"/>
                <a:cs typeface="Arial"/>
              </a:rPr>
              <a:t>Responsible: </a:t>
            </a:r>
            <a:r>
              <a:rPr dirty="0" sz="1050">
                <a:solidFill>
                  <a:srgbClr val="DC001B"/>
                </a:solidFill>
                <a:latin typeface="Arial"/>
                <a:cs typeface="Arial"/>
              </a:rPr>
              <a:t>Process</a:t>
            </a:r>
            <a:r>
              <a:rPr dirty="0" sz="1050" spc="-55">
                <a:solidFill>
                  <a:srgbClr val="DC001B"/>
                </a:solidFill>
                <a:latin typeface="Arial"/>
                <a:cs typeface="Arial"/>
              </a:rPr>
              <a:t> </a:t>
            </a:r>
            <a:r>
              <a:rPr dirty="0" sz="1050" spc="-5">
                <a:solidFill>
                  <a:srgbClr val="DC001B"/>
                </a:solidFill>
                <a:latin typeface="Arial"/>
                <a:cs typeface="Arial"/>
              </a:rPr>
              <a:t>Owner</a:t>
            </a:r>
            <a:endParaRPr sz="10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700"/>
              </a:spcBef>
              <a:buClr>
                <a:srgbClr val="519F24"/>
              </a:buClr>
              <a:buSzPct val="109523"/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050">
                <a:latin typeface="Arial"/>
                <a:cs typeface="Arial"/>
              </a:rPr>
              <a:t>Questions just for</a:t>
            </a:r>
            <a:r>
              <a:rPr dirty="0" sz="1050" spc="-95">
                <a:latin typeface="Arial"/>
                <a:cs typeface="Arial"/>
              </a:rPr>
              <a:t> </a:t>
            </a:r>
            <a:r>
              <a:rPr dirty="0" sz="1050">
                <a:latin typeface="Arial"/>
                <a:cs typeface="Arial"/>
              </a:rPr>
              <a:t>understanding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7801" y="2925826"/>
            <a:ext cx="2440940" cy="52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430"/>
              </a:lnSpc>
            </a:pPr>
            <a:r>
              <a:rPr dirty="0" sz="1200">
                <a:solidFill>
                  <a:srgbClr val="519F24"/>
                </a:solidFill>
                <a:latin typeface="Arial"/>
                <a:cs typeface="Arial"/>
              </a:rPr>
              <a:t>3.</a:t>
            </a:r>
            <a:r>
              <a:rPr dirty="0" sz="1200" spc="210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Brainstorming</a:t>
            </a:r>
            <a:endParaRPr sz="1100">
              <a:latin typeface="Arial"/>
              <a:cs typeface="Arial"/>
            </a:endParaRPr>
          </a:p>
          <a:p>
            <a:pPr marL="210820">
              <a:lnSpc>
                <a:spcPts val="1310"/>
              </a:lnSpc>
            </a:pPr>
            <a:r>
              <a:rPr dirty="0" sz="1100">
                <a:latin typeface="Arial"/>
                <a:cs typeface="Arial"/>
              </a:rPr>
              <a:t>Brainstorm any</a:t>
            </a:r>
            <a:r>
              <a:rPr dirty="0" sz="1100" spc="-5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opportunities</a:t>
            </a:r>
            <a:endParaRPr sz="1100">
              <a:latin typeface="Arial"/>
              <a:cs typeface="Arial"/>
            </a:endParaRPr>
          </a:p>
          <a:p>
            <a:pPr marL="210820">
              <a:lnSpc>
                <a:spcPct val="100000"/>
              </a:lnSpc>
              <a:spcBef>
                <a:spcPts val="5"/>
              </a:spcBef>
            </a:pPr>
            <a:r>
              <a:rPr dirty="0" sz="1100" spc="5">
                <a:latin typeface="Arial"/>
                <a:cs typeface="Arial"/>
              </a:rPr>
              <a:t>for </a:t>
            </a:r>
            <a:r>
              <a:rPr dirty="0" sz="1100">
                <a:latin typeface="Arial"/>
                <a:cs typeface="Arial"/>
              </a:rPr>
              <a:t>automation of manual</a:t>
            </a:r>
            <a:r>
              <a:rPr dirty="0" sz="1100" spc="-18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processes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7445" y="3449347"/>
            <a:ext cx="2094230" cy="778510"/>
          </a:xfrm>
          <a:prstGeom prst="rect">
            <a:avLst/>
          </a:prstGeom>
        </p:spPr>
        <p:txBody>
          <a:bodyPr wrap="square" lIns="0" tIns="80645" rIns="0" bIns="0" rtlCol="0" vert="horz">
            <a:spAutoFit/>
          </a:bodyPr>
          <a:lstStyle/>
          <a:p>
            <a:pPr marL="212090" indent="-200025">
              <a:lnSpc>
                <a:spcPct val="100000"/>
              </a:lnSpc>
              <a:spcBef>
                <a:spcPts val="635"/>
              </a:spcBef>
              <a:buClr>
                <a:srgbClr val="519F24"/>
              </a:buClr>
              <a:buSzPct val="109090"/>
              <a:buFont typeface="Wingdings"/>
              <a:buChar char=""/>
              <a:tabLst>
                <a:tab pos="212090" algn="l"/>
                <a:tab pos="212725" algn="l"/>
              </a:tabLst>
            </a:pPr>
            <a:r>
              <a:rPr dirty="0" sz="1100" spc="-5">
                <a:latin typeface="Arial"/>
                <a:cs typeface="Arial"/>
              </a:rPr>
              <a:t>Responsible:</a:t>
            </a:r>
            <a:r>
              <a:rPr dirty="0" sz="1100"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DC001B"/>
                </a:solidFill>
                <a:latin typeface="Arial"/>
                <a:cs typeface="Arial"/>
              </a:rPr>
              <a:t>Moderator</a:t>
            </a:r>
            <a:endParaRPr sz="1100">
              <a:latin typeface="Arial"/>
              <a:cs typeface="Arial"/>
            </a:endParaRPr>
          </a:p>
          <a:p>
            <a:pPr marL="212090" indent="-200025">
              <a:lnSpc>
                <a:spcPct val="100000"/>
              </a:lnSpc>
              <a:spcBef>
                <a:spcPts val="700"/>
              </a:spcBef>
              <a:buClr>
                <a:srgbClr val="519F24"/>
              </a:buClr>
              <a:buSzPct val="109090"/>
              <a:buFont typeface="Wingdings"/>
              <a:buChar char=""/>
              <a:tabLst>
                <a:tab pos="212090" algn="l"/>
                <a:tab pos="212725" algn="l"/>
              </a:tabLst>
            </a:pPr>
            <a:r>
              <a:rPr dirty="0" sz="1100" spc="-5">
                <a:latin typeface="Arial"/>
                <a:cs typeface="Arial"/>
              </a:rPr>
              <a:t>All contribute, </a:t>
            </a:r>
            <a:r>
              <a:rPr dirty="0" sz="1100">
                <a:latin typeface="Arial"/>
                <a:cs typeface="Arial"/>
              </a:rPr>
              <a:t>no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discussion</a:t>
            </a:r>
            <a:endParaRPr sz="1100">
              <a:latin typeface="Arial"/>
              <a:cs typeface="Arial"/>
            </a:endParaRPr>
          </a:p>
          <a:p>
            <a:pPr marL="212090" indent="-200025">
              <a:lnSpc>
                <a:spcPct val="100000"/>
              </a:lnSpc>
              <a:spcBef>
                <a:spcPts val="710"/>
              </a:spcBef>
              <a:buClr>
                <a:srgbClr val="519F24"/>
              </a:buClr>
              <a:buSzPct val="109090"/>
              <a:buFont typeface="Wingdings"/>
              <a:buChar char=""/>
              <a:tabLst>
                <a:tab pos="212090" algn="l"/>
                <a:tab pos="212725" algn="l"/>
              </a:tabLst>
            </a:pPr>
            <a:r>
              <a:rPr dirty="0" sz="1100" spc="-5">
                <a:latin typeface="Arial"/>
                <a:cs typeface="Arial"/>
              </a:rPr>
              <a:t>Fill </a:t>
            </a:r>
            <a:r>
              <a:rPr dirty="0" sz="1100" spc="-5">
                <a:solidFill>
                  <a:srgbClr val="0090C5"/>
                </a:solidFill>
                <a:latin typeface="Arial"/>
                <a:cs typeface="Arial"/>
              </a:rPr>
              <a:t>list </a:t>
            </a:r>
            <a:r>
              <a:rPr dirty="0" sz="1100">
                <a:solidFill>
                  <a:srgbClr val="0090C5"/>
                </a:solidFill>
                <a:latin typeface="Arial"/>
                <a:cs typeface="Arial"/>
              </a:rPr>
              <a:t>of </a:t>
            </a:r>
            <a:r>
              <a:rPr dirty="0" sz="1100" spc="-5">
                <a:solidFill>
                  <a:srgbClr val="0090C5"/>
                </a:solidFill>
                <a:latin typeface="Arial"/>
                <a:cs typeface="Arial"/>
              </a:rPr>
              <a:t>ideas </a:t>
            </a:r>
            <a:r>
              <a:rPr dirty="0" sz="1100">
                <a:solidFill>
                  <a:srgbClr val="0090C5"/>
                </a:solidFill>
                <a:latin typeface="Arial"/>
                <a:cs typeface="Arial"/>
              </a:rPr>
              <a:t>(A) and</a:t>
            </a:r>
            <a:r>
              <a:rPr dirty="0" sz="1100" spc="-4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90C5"/>
                </a:solidFill>
                <a:latin typeface="Arial"/>
                <a:cs typeface="Arial"/>
              </a:rPr>
              <a:t>drivers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Robotics</a:t>
            </a:r>
            <a:r>
              <a:rPr dirty="0" spc="-145"/>
              <a:t> </a:t>
            </a:r>
            <a:r>
              <a:rPr dirty="0" spc="-5"/>
              <a:t>Assessments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5168" y="707263"/>
            <a:ext cx="2132330" cy="254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-5">
                <a:latin typeface="Arial"/>
                <a:cs typeface="Arial"/>
              </a:rPr>
              <a:t>Interactive </a:t>
            </a:r>
            <a:r>
              <a:rPr dirty="0" sz="1500">
                <a:latin typeface="Arial"/>
                <a:cs typeface="Arial"/>
              </a:rPr>
              <a:t>Group</a:t>
            </a:r>
            <a:r>
              <a:rPr dirty="0" sz="1500" spc="-13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Activity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51959" y="1129664"/>
            <a:ext cx="3610610" cy="834390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 marL="12700">
              <a:lnSpc>
                <a:spcPts val="1430"/>
              </a:lnSpc>
              <a:spcBef>
                <a:spcPts val="5"/>
              </a:spcBef>
            </a:pPr>
            <a:r>
              <a:rPr dirty="0" sz="1200">
                <a:solidFill>
                  <a:srgbClr val="519F24"/>
                </a:solidFill>
                <a:latin typeface="Arial"/>
                <a:cs typeface="Arial"/>
              </a:rPr>
              <a:t>3. </a:t>
            </a: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Vote best</a:t>
            </a:r>
            <a:r>
              <a:rPr dirty="0" sz="1100" spc="75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idea</a:t>
            </a:r>
            <a:endParaRPr sz="1100">
              <a:latin typeface="Arial"/>
              <a:cs typeface="Arial"/>
            </a:endParaRPr>
          </a:p>
          <a:p>
            <a:pPr marL="241300">
              <a:lnSpc>
                <a:spcPts val="1250"/>
              </a:lnSpc>
            </a:pPr>
            <a:r>
              <a:rPr dirty="0" sz="1050">
                <a:latin typeface="Arial"/>
                <a:cs typeface="Arial"/>
              </a:rPr>
              <a:t>everybody names </a:t>
            </a:r>
            <a:r>
              <a:rPr dirty="0" sz="1050" spc="5">
                <a:solidFill>
                  <a:srgbClr val="0090C5"/>
                </a:solidFill>
                <a:latin typeface="Arial"/>
                <a:cs typeface="Arial"/>
              </a:rPr>
              <a:t>main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driver </a:t>
            </a:r>
            <a:r>
              <a:rPr dirty="0" sz="1050">
                <a:latin typeface="Arial"/>
                <a:cs typeface="Arial"/>
              </a:rPr>
              <a:t>for his/her personal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TOP</a:t>
            </a:r>
            <a:r>
              <a:rPr dirty="0" sz="1050" spc="-135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1</a:t>
            </a:r>
            <a:endParaRPr sz="105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050" spc="-5" i="1">
                <a:solidFill>
                  <a:srgbClr val="7E7E7E"/>
                </a:solidFill>
                <a:latin typeface="Arial"/>
                <a:cs typeface="Arial"/>
              </a:rPr>
              <a:t>(e.g.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efficiency, </a:t>
            </a:r>
            <a:r>
              <a:rPr dirty="0" sz="1050" spc="-5" i="1">
                <a:solidFill>
                  <a:srgbClr val="7E7E7E"/>
                </a:solidFill>
                <a:latin typeface="Arial"/>
                <a:cs typeface="Arial"/>
              </a:rPr>
              <a:t>monotony, missing</a:t>
            </a:r>
            <a:r>
              <a:rPr dirty="0" sz="1050" spc="-20" i="1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24/7)</a:t>
            </a:r>
            <a:endParaRPr sz="105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050">
                <a:latin typeface="Arial"/>
                <a:cs typeface="Arial"/>
              </a:rPr>
              <a:t>and categorizes expected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value</a:t>
            </a:r>
            <a:r>
              <a:rPr dirty="0" sz="1050" spc="-65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contribution</a:t>
            </a:r>
            <a:endParaRPr sz="105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050" spc="-5" i="1">
                <a:solidFill>
                  <a:srgbClr val="7E7E7E"/>
                </a:solidFill>
                <a:latin typeface="Arial"/>
                <a:cs typeface="Arial"/>
              </a:rPr>
              <a:t>(e.g.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~50k€/a, ~100k€/a, ~250k€/a, ~500k€/a,</a:t>
            </a:r>
            <a:r>
              <a:rPr dirty="0" sz="1050" spc="-80" i="1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dirty="0" sz="1050" i="1">
                <a:solidFill>
                  <a:srgbClr val="7E7E7E"/>
                </a:solidFill>
                <a:latin typeface="Arial"/>
                <a:cs typeface="Arial"/>
              </a:rPr>
              <a:t>…)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51603" y="1954609"/>
            <a:ext cx="3434715" cy="758825"/>
          </a:xfrm>
          <a:prstGeom prst="rect">
            <a:avLst/>
          </a:prstGeom>
        </p:spPr>
        <p:txBody>
          <a:bodyPr wrap="square" lIns="0" tIns="84455" rIns="0" bIns="0" rtlCol="0" vert="horz">
            <a:spAutoFit/>
          </a:bodyPr>
          <a:lstStyle/>
          <a:p>
            <a:pPr marL="212090" indent="-200025">
              <a:lnSpc>
                <a:spcPct val="100000"/>
              </a:lnSpc>
              <a:spcBef>
                <a:spcPts val="665"/>
              </a:spcBef>
              <a:buClr>
                <a:srgbClr val="519F24"/>
              </a:buClr>
              <a:buSzPct val="109523"/>
              <a:buFont typeface="Wingdings"/>
              <a:buChar char=""/>
              <a:tabLst>
                <a:tab pos="212090" algn="l"/>
                <a:tab pos="212725" algn="l"/>
              </a:tabLst>
            </a:pPr>
            <a:r>
              <a:rPr dirty="0" sz="1050">
                <a:latin typeface="Arial"/>
                <a:cs typeface="Arial"/>
              </a:rPr>
              <a:t>Responsible: </a:t>
            </a:r>
            <a:r>
              <a:rPr dirty="0" sz="1050">
                <a:solidFill>
                  <a:srgbClr val="DC001B"/>
                </a:solidFill>
                <a:latin typeface="Arial"/>
                <a:cs typeface="Arial"/>
              </a:rPr>
              <a:t>Moderator </a:t>
            </a:r>
            <a:r>
              <a:rPr dirty="0" sz="1050">
                <a:latin typeface="Arial"/>
                <a:cs typeface="Arial"/>
              </a:rPr>
              <a:t>(Tie breaker: </a:t>
            </a:r>
            <a:r>
              <a:rPr dirty="0" sz="1050">
                <a:solidFill>
                  <a:srgbClr val="DC001B"/>
                </a:solidFill>
                <a:latin typeface="Arial"/>
                <a:cs typeface="Arial"/>
              </a:rPr>
              <a:t>Process</a:t>
            </a:r>
            <a:r>
              <a:rPr dirty="0" sz="1050" spc="-100">
                <a:solidFill>
                  <a:srgbClr val="DC001B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DC001B"/>
                </a:solidFill>
                <a:latin typeface="Arial"/>
                <a:cs typeface="Arial"/>
              </a:rPr>
              <a:t>Owner</a:t>
            </a:r>
            <a:r>
              <a:rPr dirty="0" sz="105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  <a:p>
            <a:pPr marL="212090" indent="-200025">
              <a:lnSpc>
                <a:spcPct val="100000"/>
              </a:lnSpc>
              <a:spcBef>
                <a:spcPts val="710"/>
              </a:spcBef>
              <a:buClr>
                <a:srgbClr val="519F24"/>
              </a:buClr>
              <a:buSzPct val="109523"/>
              <a:buFont typeface="Wingdings"/>
              <a:buChar char=""/>
              <a:tabLst>
                <a:tab pos="212090" algn="l"/>
                <a:tab pos="212725" algn="l"/>
              </a:tabLst>
            </a:pPr>
            <a:r>
              <a:rPr dirty="0" sz="1050" spc="-5">
                <a:latin typeface="Arial"/>
                <a:cs typeface="Arial"/>
              </a:rPr>
              <a:t>Everyone </a:t>
            </a:r>
            <a:r>
              <a:rPr dirty="0" sz="1050">
                <a:latin typeface="Arial"/>
                <a:cs typeface="Arial"/>
              </a:rPr>
              <a:t>in </a:t>
            </a:r>
            <a:r>
              <a:rPr dirty="0" sz="1050" spc="-5">
                <a:latin typeface="Arial"/>
                <a:cs typeface="Arial"/>
              </a:rPr>
              <a:t>the </a:t>
            </a:r>
            <a:r>
              <a:rPr dirty="0" sz="1050">
                <a:latin typeface="Arial"/>
                <a:cs typeface="Arial"/>
              </a:rPr>
              <a:t>group has one</a:t>
            </a:r>
            <a:r>
              <a:rPr dirty="0" sz="1050" spc="-20">
                <a:latin typeface="Arial"/>
                <a:cs typeface="Arial"/>
              </a:rPr>
              <a:t> </a:t>
            </a:r>
            <a:r>
              <a:rPr dirty="0" sz="1050" spc="-5">
                <a:latin typeface="Arial"/>
                <a:cs typeface="Arial"/>
              </a:rPr>
              <a:t>vote</a:t>
            </a:r>
            <a:endParaRPr sz="1050">
              <a:latin typeface="Arial"/>
              <a:cs typeface="Arial"/>
            </a:endParaRPr>
          </a:p>
          <a:p>
            <a:pPr marL="212090" indent="-200025">
              <a:lnSpc>
                <a:spcPct val="100000"/>
              </a:lnSpc>
              <a:spcBef>
                <a:spcPts val="695"/>
              </a:spcBef>
              <a:buClr>
                <a:srgbClr val="519F24"/>
              </a:buClr>
              <a:buSzPct val="109523"/>
              <a:buFont typeface="Wingdings"/>
              <a:buChar char=""/>
              <a:tabLst>
                <a:tab pos="212090" algn="l"/>
                <a:tab pos="212725" algn="l"/>
              </a:tabLst>
            </a:pPr>
            <a:r>
              <a:rPr dirty="0" sz="1050">
                <a:latin typeface="Arial"/>
                <a:cs typeface="Arial"/>
              </a:rPr>
              <a:t>Fill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list of </a:t>
            </a:r>
            <a:r>
              <a:rPr dirty="0" sz="1050" spc="-5">
                <a:solidFill>
                  <a:srgbClr val="0090C5"/>
                </a:solidFill>
                <a:latin typeface="Arial"/>
                <a:cs typeface="Arial"/>
              </a:rPr>
              <a:t>votes</a:t>
            </a:r>
            <a:r>
              <a:rPr dirty="0" sz="1050" spc="-5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050">
                <a:solidFill>
                  <a:srgbClr val="0090C5"/>
                </a:solidFill>
                <a:latin typeface="Arial"/>
                <a:cs typeface="Arial"/>
              </a:rPr>
              <a:t>(B)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51959" y="2772918"/>
            <a:ext cx="3038475" cy="52959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marL="210185" marR="5080" indent="-198120">
              <a:lnSpc>
                <a:spcPts val="1320"/>
              </a:lnSpc>
              <a:spcBef>
                <a:spcPts val="145"/>
              </a:spcBef>
            </a:pPr>
            <a:r>
              <a:rPr dirty="0" sz="1200">
                <a:solidFill>
                  <a:srgbClr val="519F24"/>
                </a:solidFill>
                <a:latin typeface="Arial"/>
                <a:cs typeface="Arial"/>
              </a:rPr>
              <a:t>4. </a:t>
            </a: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Define scope </a:t>
            </a:r>
            <a:r>
              <a:rPr dirty="0" sz="1100" spc="5">
                <a:solidFill>
                  <a:srgbClr val="519F24"/>
                </a:solidFill>
                <a:latin typeface="Arial"/>
                <a:cs typeface="Arial"/>
              </a:rPr>
              <a:t>for </a:t>
            </a:r>
            <a:r>
              <a:rPr dirty="0" sz="1100" spc="-5">
                <a:solidFill>
                  <a:srgbClr val="519F24"/>
                </a:solidFill>
                <a:latin typeface="Arial"/>
                <a:cs typeface="Arial"/>
              </a:rPr>
              <a:t>winning </a:t>
            </a:r>
            <a:r>
              <a:rPr dirty="0" sz="1100" spc="5">
                <a:solidFill>
                  <a:srgbClr val="519F24"/>
                </a:solidFill>
                <a:latin typeface="Arial"/>
                <a:cs typeface="Arial"/>
              </a:rPr>
              <a:t>TOP </a:t>
            </a: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1 only </a:t>
            </a:r>
            <a:r>
              <a:rPr dirty="0" sz="1100">
                <a:latin typeface="Arial"/>
                <a:cs typeface="Arial"/>
              </a:rPr>
              <a:t> Describe start point and end point of</a:t>
            </a:r>
            <a:r>
              <a:rPr dirty="0" sz="1100" spc="-1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process,  input, output, process to be</a:t>
            </a:r>
            <a:r>
              <a:rPr dirty="0" sz="1100" spc="-110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automated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51959" y="3298541"/>
            <a:ext cx="3261360" cy="1457960"/>
          </a:xfrm>
          <a:prstGeom prst="rect">
            <a:avLst/>
          </a:prstGeom>
        </p:spPr>
        <p:txBody>
          <a:bodyPr wrap="square" lIns="0" tIns="80645" rIns="0" bIns="0" rtlCol="0" vert="horz">
            <a:spAutoFit/>
          </a:bodyPr>
          <a:lstStyle/>
          <a:p>
            <a:pPr marL="412115" indent="-200660">
              <a:lnSpc>
                <a:spcPct val="100000"/>
              </a:lnSpc>
              <a:spcBef>
                <a:spcPts val="635"/>
              </a:spcBef>
              <a:buClr>
                <a:srgbClr val="519F24"/>
              </a:buClr>
              <a:buSzPct val="10909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dirty="0" sz="1100" spc="-5">
                <a:latin typeface="Arial"/>
                <a:cs typeface="Arial"/>
              </a:rPr>
              <a:t>Responsible: </a:t>
            </a:r>
            <a:r>
              <a:rPr dirty="0" sz="1100">
                <a:solidFill>
                  <a:srgbClr val="DC001B"/>
                </a:solidFill>
                <a:latin typeface="Arial"/>
                <a:cs typeface="Arial"/>
              </a:rPr>
              <a:t>Process</a:t>
            </a:r>
            <a:r>
              <a:rPr dirty="0" sz="1100" spc="-15">
                <a:solidFill>
                  <a:srgbClr val="DC001B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DC001B"/>
                </a:solidFill>
                <a:latin typeface="Arial"/>
                <a:cs typeface="Arial"/>
              </a:rPr>
              <a:t>Owner</a:t>
            </a:r>
            <a:endParaRPr sz="1100">
              <a:latin typeface="Arial"/>
              <a:cs typeface="Arial"/>
            </a:endParaRPr>
          </a:p>
          <a:p>
            <a:pPr marL="412115" indent="-200660">
              <a:lnSpc>
                <a:spcPct val="100000"/>
              </a:lnSpc>
              <a:spcBef>
                <a:spcPts val="695"/>
              </a:spcBef>
              <a:buClr>
                <a:srgbClr val="519F24"/>
              </a:buClr>
              <a:buSzPct val="10909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dirty="0" sz="1100" spc="-5">
                <a:latin typeface="Arial"/>
                <a:cs typeface="Arial"/>
              </a:rPr>
              <a:t>Create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>
                <a:solidFill>
                  <a:srgbClr val="0090C5"/>
                </a:solidFill>
                <a:latin typeface="Arial"/>
                <a:cs typeface="Arial"/>
              </a:rPr>
              <a:t>short </a:t>
            </a:r>
            <a:r>
              <a:rPr dirty="0" sz="1100" spc="-5">
                <a:solidFill>
                  <a:srgbClr val="0090C5"/>
                </a:solidFill>
                <a:latin typeface="Arial"/>
                <a:cs typeface="Arial"/>
              </a:rPr>
              <a:t>description</a:t>
            </a:r>
            <a:r>
              <a:rPr dirty="0" sz="1100" spc="-70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90C5"/>
                </a:solidFill>
                <a:latin typeface="Arial"/>
                <a:cs typeface="Arial"/>
              </a:rPr>
              <a:t>(C)</a:t>
            </a:r>
            <a:endParaRPr sz="1100">
              <a:latin typeface="Arial"/>
              <a:cs typeface="Arial"/>
            </a:endParaRPr>
          </a:p>
          <a:p>
            <a:pPr marL="210820" indent="-198120">
              <a:lnSpc>
                <a:spcPts val="1430"/>
              </a:lnSpc>
              <a:spcBef>
                <a:spcPts val="595"/>
              </a:spcBef>
              <a:buSzPct val="109090"/>
              <a:buAutoNum type="arabicPeriod" startAt="5"/>
              <a:tabLst>
                <a:tab pos="210820" algn="l"/>
              </a:tabLst>
            </a:pP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Estimate</a:t>
            </a:r>
            <a:r>
              <a:rPr dirty="0" sz="1100" spc="-35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519F24"/>
                </a:solidFill>
                <a:latin typeface="Arial"/>
                <a:cs typeface="Arial"/>
              </a:rPr>
              <a:t>cost</a:t>
            </a:r>
            <a:endParaRPr sz="1100">
              <a:latin typeface="Arial"/>
              <a:cs typeface="Arial"/>
            </a:endParaRPr>
          </a:p>
          <a:p>
            <a:pPr marL="210185">
              <a:lnSpc>
                <a:spcPts val="1310"/>
              </a:lnSpc>
            </a:pPr>
            <a:r>
              <a:rPr dirty="0" sz="1100" spc="-5">
                <a:latin typeface="Arial"/>
                <a:cs typeface="Arial"/>
              </a:rPr>
              <a:t>everyone </a:t>
            </a:r>
            <a:r>
              <a:rPr dirty="0" sz="1100">
                <a:latin typeface="Arial"/>
                <a:cs typeface="Arial"/>
              </a:rPr>
              <a:t>name an expected total cost of</a:t>
            </a:r>
            <a:r>
              <a:rPr dirty="0" sz="1100" spc="-95">
                <a:latin typeface="Arial"/>
                <a:cs typeface="Arial"/>
              </a:rPr>
              <a:t> </a:t>
            </a:r>
            <a:r>
              <a:rPr dirty="0" sz="1100">
                <a:latin typeface="Arial"/>
                <a:cs typeface="Arial"/>
              </a:rPr>
              <a:t>solution</a:t>
            </a:r>
            <a:endParaRPr sz="1100">
              <a:latin typeface="Arial"/>
              <a:cs typeface="Arial"/>
            </a:endParaRPr>
          </a:p>
          <a:p>
            <a:pPr lvl="1" marL="412115" indent="-200660">
              <a:lnSpc>
                <a:spcPct val="100000"/>
              </a:lnSpc>
              <a:spcBef>
                <a:spcPts val="710"/>
              </a:spcBef>
              <a:buClr>
                <a:srgbClr val="519F24"/>
              </a:buClr>
              <a:buSzPct val="10909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dirty="0" sz="1100" spc="-5">
                <a:latin typeface="Arial"/>
                <a:cs typeface="Arial"/>
              </a:rPr>
              <a:t>Responsible: </a:t>
            </a:r>
            <a:r>
              <a:rPr dirty="0" sz="1100">
                <a:solidFill>
                  <a:srgbClr val="DC001B"/>
                </a:solidFill>
                <a:latin typeface="Arial"/>
                <a:cs typeface="Arial"/>
              </a:rPr>
              <a:t>Process</a:t>
            </a:r>
            <a:r>
              <a:rPr dirty="0" sz="1100" spc="-15">
                <a:solidFill>
                  <a:srgbClr val="DC001B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DC001B"/>
                </a:solidFill>
                <a:latin typeface="Arial"/>
                <a:cs typeface="Arial"/>
              </a:rPr>
              <a:t>Owner</a:t>
            </a:r>
            <a:endParaRPr sz="1100">
              <a:latin typeface="Arial"/>
              <a:cs typeface="Arial"/>
            </a:endParaRPr>
          </a:p>
          <a:p>
            <a:pPr lvl="1" marL="412115" indent="-200660">
              <a:lnSpc>
                <a:spcPct val="100000"/>
              </a:lnSpc>
              <a:spcBef>
                <a:spcPts val="695"/>
              </a:spcBef>
              <a:buClr>
                <a:srgbClr val="519F24"/>
              </a:buClr>
              <a:buSzPct val="109090"/>
              <a:buFont typeface="Wingdings"/>
              <a:buChar char=""/>
              <a:tabLst>
                <a:tab pos="412115" algn="l"/>
                <a:tab pos="412750" algn="l"/>
              </a:tabLst>
            </a:pPr>
            <a:r>
              <a:rPr dirty="0" sz="1100" spc="-5">
                <a:latin typeface="Arial"/>
                <a:cs typeface="Arial"/>
              </a:rPr>
              <a:t>Create </a:t>
            </a:r>
            <a:r>
              <a:rPr dirty="0" sz="1100">
                <a:latin typeface="Arial"/>
                <a:cs typeface="Arial"/>
              </a:rPr>
              <a:t>a </a:t>
            </a:r>
            <a:r>
              <a:rPr dirty="0" sz="1100">
                <a:solidFill>
                  <a:srgbClr val="0090C5"/>
                </a:solidFill>
                <a:latin typeface="Arial"/>
                <a:cs typeface="Arial"/>
              </a:rPr>
              <a:t>cost estimation</a:t>
            </a:r>
            <a:r>
              <a:rPr dirty="0" sz="1100" spc="-85">
                <a:solidFill>
                  <a:srgbClr val="0090C5"/>
                </a:solidFill>
                <a:latin typeface="Arial"/>
                <a:cs typeface="Arial"/>
              </a:rPr>
              <a:t> </a:t>
            </a:r>
            <a:r>
              <a:rPr dirty="0" sz="1100" spc="-5">
                <a:solidFill>
                  <a:srgbClr val="0090C5"/>
                </a:solidFill>
                <a:latin typeface="Arial"/>
                <a:cs typeface="Arial"/>
              </a:rPr>
              <a:t>(D)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158805" y="1194625"/>
            <a:ext cx="415290" cy="610235"/>
            <a:chOff x="4158805" y="1194625"/>
            <a:chExt cx="415290" cy="610235"/>
          </a:xfrm>
        </p:grpSpPr>
        <p:sp>
          <p:nvSpPr>
            <p:cNvPr id="13" name="object 13"/>
            <p:cNvSpPr/>
            <p:nvPr/>
          </p:nvSpPr>
          <p:spPr>
            <a:xfrm>
              <a:off x="4163567" y="1199388"/>
              <a:ext cx="405765" cy="600710"/>
            </a:xfrm>
            <a:custGeom>
              <a:avLst/>
              <a:gdLst/>
              <a:ahLst/>
              <a:cxnLst/>
              <a:rect l="l" t="t" r="r" b="b"/>
              <a:pathLst>
                <a:path w="405764" h="600710">
                  <a:moveTo>
                    <a:pt x="405384" y="0"/>
                  </a:moveTo>
                  <a:lnTo>
                    <a:pt x="202692" y="202691"/>
                  </a:lnTo>
                  <a:lnTo>
                    <a:pt x="0" y="0"/>
                  </a:lnTo>
                  <a:lnTo>
                    <a:pt x="0" y="397763"/>
                  </a:lnTo>
                  <a:lnTo>
                    <a:pt x="202692" y="600456"/>
                  </a:lnTo>
                  <a:lnTo>
                    <a:pt x="405384" y="397763"/>
                  </a:lnTo>
                  <a:lnTo>
                    <a:pt x="40538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163567" y="1199388"/>
              <a:ext cx="405765" cy="600710"/>
            </a:xfrm>
            <a:custGeom>
              <a:avLst/>
              <a:gdLst/>
              <a:ahLst/>
              <a:cxnLst/>
              <a:rect l="l" t="t" r="r" b="b"/>
              <a:pathLst>
                <a:path w="405764" h="600710">
                  <a:moveTo>
                    <a:pt x="405384" y="0"/>
                  </a:moveTo>
                  <a:lnTo>
                    <a:pt x="405384" y="397763"/>
                  </a:lnTo>
                  <a:lnTo>
                    <a:pt x="202692" y="600456"/>
                  </a:lnTo>
                  <a:lnTo>
                    <a:pt x="0" y="397763"/>
                  </a:lnTo>
                  <a:lnTo>
                    <a:pt x="0" y="0"/>
                  </a:lnTo>
                  <a:lnTo>
                    <a:pt x="202692" y="202691"/>
                  </a:lnTo>
                  <a:lnTo>
                    <a:pt x="405384" y="0"/>
                  </a:lnTo>
                  <a:close/>
                </a:path>
              </a:pathLst>
            </a:custGeom>
            <a:ln w="9525">
              <a:solidFill>
                <a:srgbClr val="67676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4290186" y="1343914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289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164901" y="1688401"/>
            <a:ext cx="415290" cy="1253490"/>
            <a:chOff x="4164901" y="1688401"/>
            <a:chExt cx="415290" cy="1253490"/>
          </a:xfrm>
        </p:grpSpPr>
        <p:sp>
          <p:nvSpPr>
            <p:cNvPr id="17" name="object 17"/>
            <p:cNvSpPr/>
            <p:nvPr/>
          </p:nvSpPr>
          <p:spPr>
            <a:xfrm>
              <a:off x="4169664" y="1693164"/>
              <a:ext cx="405765" cy="1243965"/>
            </a:xfrm>
            <a:custGeom>
              <a:avLst/>
              <a:gdLst/>
              <a:ahLst/>
              <a:cxnLst/>
              <a:rect l="l" t="t" r="r" b="b"/>
              <a:pathLst>
                <a:path w="405764" h="1243964">
                  <a:moveTo>
                    <a:pt x="405384" y="0"/>
                  </a:moveTo>
                  <a:lnTo>
                    <a:pt x="202691" y="202692"/>
                  </a:lnTo>
                  <a:lnTo>
                    <a:pt x="0" y="0"/>
                  </a:lnTo>
                  <a:lnTo>
                    <a:pt x="0" y="1040892"/>
                  </a:lnTo>
                  <a:lnTo>
                    <a:pt x="202691" y="1243584"/>
                  </a:lnTo>
                  <a:lnTo>
                    <a:pt x="405384" y="1040892"/>
                  </a:lnTo>
                  <a:lnTo>
                    <a:pt x="40538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4169664" y="1693164"/>
              <a:ext cx="405765" cy="1243965"/>
            </a:xfrm>
            <a:custGeom>
              <a:avLst/>
              <a:gdLst/>
              <a:ahLst/>
              <a:cxnLst/>
              <a:rect l="l" t="t" r="r" b="b"/>
              <a:pathLst>
                <a:path w="405764" h="1243964">
                  <a:moveTo>
                    <a:pt x="405384" y="0"/>
                  </a:moveTo>
                  <a:lnTo>
                    <a:pt x="405384" y="1040892"/>
                  </a:lnTo>
                  <a:lnTo>
                    <a:pt x="202691" y="1243584"/>
                  </a:lnTo>
                  <a:lnTo>
                    <a:pt x="0" y="1040892"/>
                  </a:lnTo>
                  <a:lnTo>
                    <a:pt x="0" y="0"/>
                  </a:lnTo>
                  <a:lnTo>
                    <a:pt x="202691" y="202692"/>
                  </a:lnTo>
                  <a:lnTo>
                    <a:pt x="405384" y="0"/>
                  </a:lnTo>
                  <a:close/>
                </a:path>
              </a:pathLst>
            </a:custGeom>
            <a:ln w="9525">
              <a:solidFill>
                <a:srgbClr val="67676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4296536" y="2159330"/>
            <a:ext cx="15303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289FFF"/>
                </a:solidFill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170997" y="2816161"/>
            <a:ext cx="415290" cy="1468120"/>
            <a:chOff x="4170997" y="2816161"/>
            <a:chExt cx="415290" cy="1468120"/>
          </a:xfrm>
        </p:grpSpPr>
        <p:sp>
          <p:nvSpPr>
            <p:cNvPr id="21" name="object 21"/>
            <p:cNvSpPr/>
            <p:nvPr/>
          </p:nvSpPr>
          <p:spPr>
            <a:xfrm>
              <a:off x="4175759" y="2820923"/>
              <a:ext cx="405765" cy="1458595"/>
            </a:xfrm>
            <a:custGeom>
              <a:avLst/>
              <a:gdLst/>
              <a:ahLst/>
              <a:cxnLst/>
              <a:rect l="l" t="t" r="r" b="b"/>
              <a:pathLst>
                <a:path w="405764" h="1458595">
                  <a:moveTo>
                    <a:pt x="405384" y="0"/>
                  </a:moveTo>
                  <a:lnTo>
                    <a:pt x="202691" y="202692"/>
                  </a:lnTo>
                  <a:lnTo>
                    <a:pt x="0" y="0"/>
                  </a:lnTo>
                  <a:lnTo>
                    <a:pt x="0" y="1255776"/>
                  </a:lnTo>
                  <a:lnTo>
                    <a:pt x="202691" y="1458467"/>
                  </a:lnTo>
                  <a:lnTo>
                    <a:pt x="405384" y="1255776"/>
                  </a:lnTo>
                  <a:lnTo>
                    <a:pt x="405384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175759" y="2820923"/>
              <a:ext cx="405765" cy="1458595"/>
            </a:xfrm>
            <a:custGeom>
              <a:avLst/>
              <a:gdLst/>
              <a:ahLst/>
              <a:cxnLst/>
              <a:rect l="l" t="t" r="r" b="b"/>
              <a:pathLst>
                <a:path w="405764" h="1458595">
                  <a:moveTo>
                    <a:pt x="405384" y="0"/>
                  </a:moveTo>
                  <a:lnTo>
                    <a:pt x="405384" y="1255776"/>
                  </a:lnTo>
                  <a:lnTo>
                    <a:pt x="202691" y="1458467"/>
                  </a:lnTo>
                  <a:lnTo>
                    <a:pt x="0" y="1255776"/>
                  </a:lnTo>
                  <a:lnTo>
                    <a:pt x="0" y="0"/>
                  </a:lnTo>
                  <a:lnTo>
                    <a:pt x="202691" y="202692"/>
                  </a:lnTo>
                  <a:lnTo>
                    <a:pt x="405384" y="0"/>
                  </a:lnTo>
                  <a:close/>
                </a:path>
              </a:pathLst>
            </a:custGeom>
            <a:ln w="9525">
              <a:solidFill>
                <a:srgbClr val="67676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4240529" y="3394659"/>
            <a:ext cx="27876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289FFF"/>
                </a:solidFill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8547925" y="2683573"/>
            <a:ext cx="415290" cy="1178560"/>
            <a:chOff x="8547925" y="2683573"/>
            <a:chExt cx="415290" cy="1178560"/>
          </a:xfrm>
        </p:grpSpPr>
        <p:sp>
          <p:nvSpPr>
            <p:cNvPr id="25" name="object 25"/>
            <p:cNvSpPr/>
            <p:nvPr/>
          </p:nvSpPr>
          <p:spPr>
            <a:xfrm>
              <a:off x="8552688" y="2688335"/>
              <a:ext cx="405765" cy="1169035"/>
            </a:xfrm>
            <a:custGeom>
              <a:avLst/>
              <a:gdLst/>
              <a:ahLst/>
              <a:cxnLst/>
              <a:rect l="l" t="t" r="r" b="b"/>
              <a:pathLst>
                <a:path w="405765" h="1169035">
                  <a:moveTo>
                    <a:pt x="405383" y="0"/>
                  </a:moveTo>
                  <a:lnTo>
                    <a:pt x="202691" y="202691"/>
                  </a:lnTo>
                  <a:lnTo>
                    <a:pt x="0" y="0"/>
                  </a:lnTo>
                  <a:lnTo>
                    <a:pt x="0" y="966216"/>
                  </a:lnTo>
                  <a:lnTo>
                    <a:pt x="202691" y="1168908"/>
                  </a:lnTo>
                  <a:lnTo>
                    <a:pt x="405383" y="966216"/>
                  </a:lnTo>
                  <a:lnTo>
                    <a:pt x="405383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8552688" y="2688335"/>
              <a:ext cx="405765" cy="1169035"/>
            </a:xfrm>
            <a:custGeom>
              <a:avLst/>
              <a:gdLst/>
              <a:ahLst/>
              <a:cxnLst/>
              <a:rect l="l" t="t" r="r" b="b"/>
              <a:pathLst>
                <a:path w="405765" h="1169035">
                  <a:moveTo>
                    <a:pt x="405383" y="0"/>
                  </a:moveTo>
                  <a:lnTo>
                    <a:pt x="405383" y="966216"/>
                  </a:lnTo>
                  <a:lnTo>
                    <a:pt x="202691" y="1168908"/>
                  </a:lnTo>
                  <a:lnTo>
                    <a:pt x="0" y="966216"/>
                  </a:lnTo>
                  <a:lnTo>
                    <a:pt x="0" y="0"/>
                  </a:lnTo>
                  <a:lnTo>
                    <a:pt x="202691" y="202691"/>
                  </a:lnTo>
                  <a:lnTo>
                    <a:pt x="405383" y="0"/>
                  </a:lnTo>
                  <a:close/>
                </a:path>
              </a:pathLst>
            </a:custGeom>
            <a:ln w="9524">
              <a:solidFill>
                <a:srgbClr val="67676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8680450" y="3117595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289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8547925" y="1194625"/>
            <a:ext cx="415290" cy="1631314"/>
            <a:chOff x="8547925" y="1194625"/>
            <a:chExt cx="415290" cy="1631314"/>
          </a:xfrm>
        </p:grpSpPr>
        <p:sp>
          <p:nvSpPr>
            <p:cNvPr id="29" name="object 29"/>
            <p:cNvSpPr/>
            <p:nvPr/>
          </p:nvSpPr>
          <p:spPr>
            <a:xfrm>
              <a:off x="8552688" y="1199388"/>
              <a:ext cx="405765" cy="1621790"/>
            </a:xfrm>
            <a:custGeom>
              <a:avLst/>
              <a:gdLst/>
              <a:ahLst/>
              <a:cxnLst/>
              <a:rect l="l" t="t" r="r" b="b"/>
              <a:pathLst>
                <a:path w="405765" h="1621789">
                  <a:moveTo>
                    <a:pt x="405383" y="0"/>
                  </a:moveTo>
                  <a:lnTo>
                    <a:pt x="202691" y="202691"/>
                  </a:lnTo>
                  <a:lnTo>
                    <a:pt x="0" y="0"/>
                  </a:lnTo>
                  <a:lnTo>
                    <a:pt x="0" y="1418844"/>
                  </a:lnTo>
                  <a:lnTo>
                    <a:pt x="202691" y="1621536"/>
                  </a:lnTo>
                  <a:lnTo>
                    <a:pt x="405383" y="1418844"/>
                  </a:lnTo>
                  <a:lnTo>
                    <a:pt x="405383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8552688" y="1199388"/>
              <a:ext cx="405765" cy="1621790"/>
            </a:xfrm>
            <a:custGeom>
              <a:avLst/>
              <a:gdLst/>
              <a:ahLst/>
              <a:cxnLst/>
              <a:rect l="l" t="t" r="r" b="b"/>
              <a:pathLst>
                <a:path w="405765" h="1621789">
                  <a:moveTo>
                    <a:pt x="405383" y="0"/>
                  </a:moveTo>
                  <a:lnTo>
                    <a:pt x="405383" y="1418844"/>
                  </a:lnTo>
                  <a:lnTo>
                    <a:pt x="202691" y="1621536"/>
                  </a:lnTo>
                  <a:lnTo>
                    <a:pt x="0" y="1418844"/>
                  </a:lnTo>
                  <a:lnTo>
                    <a:pt x="0" y="0"/>
                  </a:lnTo>
                  <a:lnTo>
                    <a:pt x="202691" y="202691"/>
                  </a:lnTo>
                  <a:lnTo>
                    <a:pt x="405383" y="0"/>
                  </a:lnTo>
                  <a:close/>
                </a:path>
              </a:pathLst>
            </a:custGeom>
            <a:ln w="9525">
              <a:solidFill>
                <a:srgbClr val="67676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/>
          <p:cNvSpPr txBox="1"/>
          <p:nvPr/>
        </p:nvSpPr>
        <p:spPr>
          <a:xfrm>
            <a:off x="8680450" y="1854835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289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547925" y="3707701"/>
            <a:ext cx="415290" cy="1035685"/>
            <a:chOff x="8547925" y="3707701"/>
            <a:chExt cx="415290" cy="1035685"/>
          </a:xfrm>
        </p:grpSpPr>
        <p:sp>
          <p:nvSpPr>
            <p:cNvPr id="33" name="object 33"/>
            <p:cNvSpPr/>
            <p:nvPr/>
          </p:nvSpPr>
          <p:spPr>
            <a:xfrm>
              <a:off x="8552688" y="3712464"/>
              <a:ext cx="405765" cy="1026160"/>
            </a:xfrm>
            <a:custGeom>
              <a:avLst/>
              <a:gdLst/>
              <a:ahLst/>
              <a:cxnLst/>
              <a:rect l="l" t="t" r="r" b="b"/>
              <a:pathLst>
                <a:path w="405765" h="1026160">
                  <a:moveTo>
                    <a:pt x="405383" y="0"/>
                  </a:moveTo>
                  <a:lnTo>
                    <a:pt x="202691" y="202692"/>
                  </a:lnTo>
                  <a:lnTo>
                    <a:pt x="0" y="0"/>
                  </a:lnTo>
                  <a:lnTo>
                    <a:pt x="0" y="822960"/>
                  </a:lnTo>
                  <a:lnTo>
                    <a:pt x="202691" y="1025652"/>
                  </a:lnTo>
                  <a:lnTo>
                    <a:pt x="405383" y="822960"/>
                  </a:lnTo>
                  <a:lnTo>
                    <a:pt x="405383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8552688" y="3712464"/>
              <a:ext cx="405765" cy="1026160"/>
            </a:xfrm>
            <a:custGeom>
              <a:avLst/>
              <a:gdLst/>
              <a:ahLst/>
              <a:cxnLst/>
              <a:rect l="l" t="t" r="r" b="b"/>
              <a:pathLst>
                <a:path w="405765" h="1026160">
                  <a:moveTo>
                    <a:pt x="405383" y="0"/>
                  </a:moveTo>
                  <a:lnTo>
                    <a:pt x="405383" y="822960"/>
                  </a:lnTo>
                  <a:lnTo>
                    <a:pt x="202691" y="1025652"/>
                  </a:lnTo>
                  <a:lnTo>
                    <a:pt x="0" y="822960"/>
                  </a:lnTo>
                  <a:lnTo>
                    <a:pt x="0" y="0"/>
                  </a:lnTo>
                  <a:lnTo>
                    <a:pt x="202691" y="202692"/>
                  </a:lnTo>
                  <a:lnTo>
                    <a:pt x="405383" y="0"/>
                  </a:lnTo>
                  <a:close/>
                </a:path>
              </a:pathLst>
            </a:custGeom>
            <a:ln w="9525">
              <a:solidFill>
                <a:srgbClr val="676767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5" name="object 35"/>
          <p:cNvSpPr txBox="1"/>
          <p:nvPr/>
        </p:nvSpPr>
        <p:spPr>
          <a:xfrm>
            <a:off x="8680450" y="4070705"/>
            <a:ext cx="153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289FFF"/>
                </a:solidFill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1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168" y="2656458"/>
            <a:ext cx="236664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5"/>
              </a:spcBef>
              <a:buClr>
                <a:srgbClr val="DC001B"/>
              </a:buClr>
              <a:buSzPct val="107407"/>
              <a:buFont typeface="Wingdings"/>
              <a:buChar char=""/>
              <a:tabLst>
                <a:tab pos="227329" algn="l"/>
                <a:tab pos="227965" algn="l"/>
              </a:tabLst>
            </a:pPr>
            <a:r>
              <a:rPr dirty="0" sz="1350" b="1">
                <a:latin typeface="Arial"/>
                <a:cs typeface="Arial"/>
              </a:rPr>
              <a:t>Monotony</a:t>
            </a:r>
            <a:endParaRPr sz="1350">
              <a:latin typeface="Arial"/>
              <a:cs typeface="Arial"/>
            </a:endParaRPr>
          </a:p>
          <a:p>
            <a:pPr marL="227329">
              <a:lnSpc>
                <a:spcPct val="100000"/>
              </a:lnSpc>
            </a:pPr>
            <a:r>
              <a:rPr dirty="0" sz="1350" spc="5" i="1">
                <a:solidFill>
                  <a:srgbClr val="519F24"/>
                </a:solidFill>
                <a:latin typeface="Arial"/>
                <a:cs typeface="Arial"/>
              </a:rPr>
              <a:t>What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is the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job hated</a:t>
            </a:r>
            <a:r>
              <a:rPr dirty="0" sz="1350" spc="-120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most?</a:t>
            </a:r>
            <a:endParaRPr sz="135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pc="-5"/>
              <a:t>Page </a:t>
            </a:r>
            <a:fld id="{81D60167-4931-47E6-BA6A-407CBD079E47}" type="slidenum">
              <a:rPr dirty="0" spc="-5"/>
              <a:t>1</a:t>
            </a:fld>
            <a:r>
              <a:rPr dirty="0" spc="-5"/>
              <a:t> </a:t>
            </a:r>
            <a:r>
              <a:rPr dirty="0"/>
              <a:t>Interactive </a:t>
            </a:r>
            <a:r>
              <a:rPr dirty="0" spc="-5"/>
              <a:t>Masterclass </a:t>
            </a:r>
            <a:r>
              <a:rPr dirty="0"/>
              <a:t>– Robotics Assessments // </a:t>
            </a:r>
            <a:r>
              <a:rPr dirty="0" spc="-5"/>
              <a:t>Charly</a:t>
            </a:r>
            <a:r>
              <a:rPr dirty="0" spc="-30"/>
              <a:t> </a:t>
            </a:r>
            <a:r>
              <a:rPr dirty="0" spc="-5"/>
              <a:t>Coulon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5168" y="3451682"/>
            <a:ext cx="3567429" cy="644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5"/>
              </a:spcBef>
              <a:buClr>
                <a:srgbClr val="DC001B"/>
              </a:buClr>
              <a:buSzPct val="111111"/>
              <a:buFont typeface="Wingdings"/>
              <a:buChar char=""/>
              <a:tabLst>
                <a:tab pos="227329" algn="l"/>
                <a:tab pos="227965" algn="l"/>
              </a:tabLst>
            </a:pPr>
            <a:r>
              <a:rPr dirty="0" sz="1350" b="1">
                <a:latin typeface="Arial"/>
                <a:cs typeface="Arial"/>
              </a:rPr>
              <a:t>Safety</a:t>
            </a:r>
            <a:endParaRPr sz="1350">
              <a:latin typeface="Arial"/>
              <a:cs typeface="Arial"/>
            </a:endParaRPr>
          </a:p>
          <a:p>
            <a:pPr marL="227329" marR="5080">
              <a:lnSpc>
                <a:spcPct val="100000"/>
              </a:lnSpc>
              <a:spcBef>
                <a:spcPts val="5"/>
              </a:spcBef>
            </a:pPr>
            <a:r>
              <a:rPr dirty="0" sz="1350" spc="5" i="1">
                <a:solidFill>
                  <a:srgbClr val="519F24"/>
                </a:solidFill>
                <a:latin typeface="Arial"/>
                <a:cs typeface="Arial"/>
              </a:rPr>
              <a:t>Where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is the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highest need to protect</a:t>
            </a:r>
            <a:r>
              <a:rPr dirty="0" sz="1350" spc="-145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human 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and</a:t>
            </a:r>
            <a:r>
              <a:rPr dirty="0" sz="1350" spc="-20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product?</a:t>
            </a:r>
            <a:endParaRPr sz="13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5168" y="1843785"/>
            <a:ext cx="4696460" cy="454659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27329" indent="-215265">
              <a:lnSpc>
                <a:spcPts val="1730"/>
              </a:lnSpc>
              <a:spcBef>
                <a:spcPts val="135"/>
              </a:spcBef>
              <a:buClr>
                <a:srgbClr val="DC001B"/>
              </a:buClr>
              <a:buSzPct val="107407"/>
              <a:buFont typeface="Wingdings"/>
              <a:buChar char=""/>
              <a:tabLst>
                <a:tab pos="227329" algn="l"/>
                <a:tab pos="227965" algn="l"/>
                <a:tab pos="4596765" algn="l"/>
              </a:tabLst>
            </a:pPr>
            <a:r>
              <a:rPr dirty="0" sz="1350" spc="-5" b="1">
                <a:latin typeface="Arial"/>
                <a:cs typeface="Arial"/>
              </a:rPr>
              <a:t>E</a:t>
            </a:r>
            <a:r>
              <a:rPr dirty="0" sz="1350" b="1">
                <a:latin typeface="Arial"/>
                <a:cs typeface="Arial"/>
              </a:rPr>
              <a:t>rgono</a:t>
            </a:r>
            <a:r>
              <a:rPr dirty="0" sz="1350" spc="-5" b="1">
                <a:latin typeface="Arial"/>
                <a:cs typeface="Arial"/>
              </a:rPr>
              <a:t>m</a:t>
            </a:r>
            <a:r>
              <a:rPr dirty="0" sz="1350" spc="-10" b="1">
                <a:latin typeface="Arial"/>
                <a:cs typeface="Arial"/>
              </a:rPr>
              <a:t>i</a:t>
            </a:r>
            <a:r>
              <a:rPr dirty="0" sz="1350" b="1">
                <a:latin typeface="Arial"/>
                <a:cs typeface="Arial"/>
              </a:rPr>
              <a:t>cs</a:t>
            </a:r>
            <a:r>
              <a:rPr dirty="0" sz="1350" b="1">
                <a:latin typeface="Arial"/>
                <a:cs typeface="Arial"/>
              </a:rPr>
              <a:t>	</a:t>
            </a:r>
            <a:r>
              <a:rPr dirty="0" sz="1450" spc="15">
                <a:solidFill>
                  <a:srgbClr val="DC001B"/>
                </a:solidFill>
                <a:latin typeface="Wingdings"/>
                <a:cs typeface="Wingdings"/>
              </a:rPr>
              <a:t></a:t>
            </a:r>
            <a:endParaRPr sz="1450">
              <a:latin typeface="Wingdings"/>
              <a:cs typeface="Wingdings"/>
            </a:endParaRPr>
          </a:p>
          <a:p>
            <a:pPr marL="227329">
              <a:lnSpc>
                <a:spcPts val="1610"/>
              </a:lnSpc>
            </a:pPr>
            <a:r>
              <a:rPr dirty="0" sz="1350" spc="5" i="1">
                <a:solidFill>
                  <a:srgbClr val="519F24"/>
                </a:solidFill>
                <a:latin typeface="Arial"/>
                <a:cs typeface="Arial"/>
              </a:rPr>
              <a:t>Where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is the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highest sickness</a:t>
            </a:r>
            <a:r>
              <a:rPr dirty="0" sz="1350" spc="-114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rate?</a:t>
            </a:r>
            <a:endParaRPr sz="135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5168" y="331723"/>
            <a:ext cx="3091815" cy="629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Robotics</a:t>
            </a:r>
            <a:r>
              <a:rPr dirty="0" spc="-145"/>
              <a:t> </a:t>
            </a:r>
            <a:r>
              <a:rPr dirty="0" spc="-5"/>
              <a:t>Assessments</a:t>
            </a: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sz="1500"/>
              <a:t>Introduction &amp;</a:t>
            </a:r>
            <a:r>
              <a:rPr dirty="0" sz="1500" spc="-45"/>
              <a:t> </a:t>
            </a:r>
            <a:r>
              <a:rPr dirty="0" sz="1500"/>
              <a:t>Methodology</a:t>
            </a:r>
            <a:endParaRPr sz="1500"/>
          </a:p>
        </p:txBody>
      </p:sp>
      <p:sp>
        <p:nvSpPr>
          <p:cNvPr id="6" name="object 6"/>
          <p:cNvSpPr txBox="1"/>
          <p:nvPr/>
        </p:nvSpPr>
        <p:spPr>
          <a:xfrm>
            <a:off x="5254497" y="1860550"/>
            <a:ext cx="3122295" cy="6438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350" b="1">
                <a:latin typeface="Arial"/>
                <a:cs typeface="Arial"/>
              </a:rPr>
              <a:t>Efficiency</a:t>
            </a:r>
            <a:endParaRPr sz="13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350" spc="5" i="1">
                <a:solidFill>
                  <a:srgbClr val="519F24"/>
                </a:solidFill>
                <a:latin typeface="Arial"/>
                <a:cs typeface="Arial"/>
              </a:rPr>
              <a:t>Which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is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the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single process-step with</a:t>
            </a:r>
            <a:r>
              <a:rPr dirty="0" sz="1350" spc="-155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the 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highest demand of manual</a:t>
            </a:r>
            <a:r>
              <a:rPr dirty="0" sz="1350" spc="-105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work?</a:t>
            </a:r>
            <a:endParaRPr sz="13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39614" y="2656458"/>
            <a:ext cx="3183255" cy="6438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5"/>
              </a:spcBef>
              <a:buClr>
                <a:srgbClr val="DC001B"/>
              </a:buClr>
              <a:buSzPct val="107407"/>
              <a:buFont typeface="Wingdings"/>
              <a:buChar char=""/>
              <a:tabLst>
                <a:tab pos="227329" algn="l"/>
                <a:tab pos="227965" algn="l"/>
              </a:tabLst>
            </a:pPr>
            <a:r>
              <a:rPr dirty="0" sz="1350" b="1">
                <a:latin typeface="Arial"/>
                <a:cs typeface="Arial"/>
              </a:rPr>
              <a:t>Quality</a:t>
            </a:r>
            <a:endParaRPr sz="1350">
              <a:latin typeface="Arial"/>
              <a:cs typeface="Arial"/>
            </a:endParaRPr>
          </a:p>
          <a:p>
            <a:pPr marL="227329" marR="5080">
              <a:lnSpc>
                <a:spcPct val="100000"/>
              </a:lnSpc>
            </a:pPr>
            <a:r>
              <a:rPr dirty="0" sz="1350" spc="5" i="1">
                <a:solidFill>
                  <a:srgbClr val="519F24"/>
                </a:solidFill>
                <a:latin typeface="Arial"/>
                <a:cs typeface="Arial"/>
              </a:rPr>
              <a:t>Which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is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the "trickiest"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manual</a:t>
            </a:r>
            <a:r>
              <a:rPr dirty="0" sz="1350" spc="-140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spc="5" i="1">
                <a:solidFill>
                  <a:srgbClr val="519F24"/>
                </a:solidFill>
                <a:latin typeface="Arial"/>
                <a:cs typeface="Arial"/>
              </a:rPr>
              <a:t>process 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causing variances in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the</a:t>
            </a:r>
            <a:r>
              <a:rPr dirty="0" sz="1350" spc="-85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quality?</a:t>
            </a:r>
            <a:endParaRPr sz="13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39614" y="3451682"/>
            <a:ext cx="3515360" cy="644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27329" indent="-215265">
              <a:lnSpc>
                <a:spcPct val="100000"/>
              </a:lnSpc>
              <a:spcBef>
                <a:spcPts val="105"/>
              </a:spcBef>
              <a:buClr>
                <a:srgbClr val="DC001B"/>
              </a:buClr>
              <a:buSzPct val="111111"/>
              <a:buFont typeface="Wingdings"/>
              <a:buChar char=""/>
              <a:tabLst>
                <a:tab pos="227329" algn="l"/>
                <a:tab pos="227965" algn="l"/>
              </a:tabLst>
            </a:pPr>
            <a:r>
              <a:rPr dirty="0" sz="1350" b="1">
                <a:latin typeface="Arial"/>
                <a:cs typeface="Arial"/>
              </a:rPr>
              <a:t>Missing</a:t>
            </a:r>
            <a:r>
              <a:rPr dirty="0" sz="1350" spc="-35" b="1">
                <a:latin typeface="Arial"/>
                <a:cs typeface="Arial"/>
              </a:rPr>
              <a:t> </a:t>
            </a:r>
            <a:r>
              <a:rPr dirty="0" sz="1350" b="1">
                <a:latin typeface="Arial"/>
                <a:cs typeface="Arial"/>
              </a:rPr>
              <a:t>24/7</a:t>
            </a:r>
            <a:endParaRPr sz="1350">
              <a:latin typeface="Arial"/>
              <a:cs typeface="Arial"/>
            </a:endParaRPr>
          </a:p>
          <a:p>
            <a:pPr marL="227329" marR="5080">
              <a:lnSpc>
                <a:spcPct val="100000"/>
              </a:lnSpc>
              <a:spcBef>
                <a:spcPts val="5"/>
              </a:spcBef>
            </a:pPr>
            <a:r>
              <a:rPr dirty="0" sz="1350" spc="5" i="1">
                <a:solidFill>
                  <a:srgbClr val="519F24"/>
                </a:solidFill>
                <a:latin typeface="Arial"/>
                <a:cs typeface="Arial"/>
              </a:rPr>
              <a:t>Which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function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causes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the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highest</a:t>
            </a:r>
            <a:r>
              <a:rPr dirty="0" sz="1350" spc="-105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"impact" 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due </a:t>
            </a:r>
            <a:r>
              <a:rPr dirty="0" sz="1350" spc="-5" i="1">
                <a:solidFill>
                  <a:srgbClr val="519F24"/>
                </a:solidFill>
                <a:latin typeface="Arial"/>
                <a:cs typeface="Arial"/>
              </a:rPr>
              <a:t>to missing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24/7</a:t>
            </a:r>
            <a:r>
              <a:rPr dirty="0" sz="1350" spc="-50" i="1">
                <a:solidFill>
                  <a:srgbClr val="519F24"/>
                </a:solidFill>
                <a:latin typeface="Arial"/>
                <a:cs typeface="Arial"/>
              </a:rPr>
              <a:t> </a:t>
            </a:r>
            <a:r>
              <a:rPr dirty="0" sz="1350" i="1">
                <a:solidFill>
                  <a:srgbClr val="519F24"/>
                </a:solidFill>
                <a:latin typeface="Arial"/>
                <a:cs typeface="Arial"/>
              </a:rPr>
              <a:t>availability?</a:t>
            </a:r>
            <a:endParaRPr sz="13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9927" y="1162253"/>
            <a:ext cx="6588759" cy="51498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Questions </a:t>
            </a:r>
            <a:r>
              <a:rPr dirty="0" sz="1800">
                <a:latin typeface="Arial"/>
                <a:cs typeface="Arial"/>
              </a:rPr>
              <a:t>to </a:t>
            </a:r>
            <a:r>
              <a:rPr dirty="0" sz="1800" spc="-5">
                <a:latin typeface="Arial"/>
                <a:cs typeface="Arial"/>
              </a:rPr>
              <a:t>identify </a:t>
            </a:r>
            <a:r>
              <a:rPr dirty="0" sz="1800">
                <a:latin typeface="Arial"/>
                <a:cs typeface="Arial"/>
              </a:rPr>
              <a:t>the </a:t>
            </a:r>
            <a:r>
              <a:rPr dirty="0" sz="1800" spc="-5">
                <a:latin typeface="Arial"/>
                <a:cs typeface="Arial"/>
              </a:rPr>
              <a:t>most </a:t>
            </a:r>
            <a:r>
              <a:rPr dirty="0" u="heavy" sz="18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attractive automation</a:t>
            </a:r>
            <a:r>
              <a:rPr dirty="0" u="heavy" sz="1800" spc="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8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opportunities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400" spc="-5">
                <a:latin typeface="Arial"/>
                <a:cs typeface="Arial"/>
              </a:rPr>
              <a:t>for each operational unit </a:t>
            </a:r>
            <a:r>
              <a:rPr dirty="0" sz="1400">
                <a:latin typeface="Arial"/>
                <a:cs typeface="Arial"/>
              </a:rPr>
              <a:t>(plant, </a:t>
            </a:r>
            <a:r>
              <a:rPr dirty="0" sz="1400" spc="-5">
                <a:latin typeface="Arial"/>
                <a:cs typeface="Arial"/>
              </a:rPr>
              <a:t>lab, institute, site, company…</a:t>
            </a:r>
            <a:r>
              <a:rPr dirty="0" sz="1400" spc="-2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etc.)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Charly Coulon</dc:creator>
  <dc:title>Robotics of the Future</dc:title>
  <dcterms:created xsi:type="dcterms:W3CDTF">2022-03-15T15:27:10Z</dcterms:created>
  <dcterms:modified xsi:type="dcterms:W3CDTF">2022-03-15T15:27:10Z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2022-03-15T00:00:00Z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2022-03-15T00:00:00Z</vt:filetime>
  </property>
</Properties>
</file>